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1"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75" d="100"/>
          <a:sy n="75" d="100"/>
        </p:scale>
        <p:origin x="-1162" y="-259"/>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8D6ACE-F194-4AF6-976D-DE3DF63D13BA}" type="datetimeFigureOut">
              <a:rPr lang="en-US" smtClean="0"/>
              <a:t>8/4/2025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D3954B-29E2-44FA-B7D4-43F3AA45491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BCAD085-E8A6-8845-BD4E-CB4CCA059FC4}" type="datetimeFigureOut">
              <a:rPr lang="en-US" smtClean="0"/>
              <a:pPr/>
              <a:t>8/2/2025</a:t>
            </a:fld>
            <a:endParaRPr lang="en-US"/>
          </a:p>
        </p:txBody>
      </p:sp>
      <p:sp>
        <p:nvSpPr>
          <p:cNvPr id="16" name="Slide Number Placeholder 15"/>
          <p:cNvSpPr>
            <a:spLocks noGrp="1"/>
          </p:cNvSpPr>
          <p:nvPr>
            <p:ph type="sldNum" sz="quarter" idx="11"/>
          </p:nvPr>
        </p:nvSpPr>
        <p:spPr/>
        <p:txBody>
          <a:bodyPr/>
          <a:lstStyle/>
          <a:p>
            <a:fld id="{C1FF6DA9-008F-8B48-92A6-B652298478B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CAD085-E8A6-8845-BD4E-CB4CCA059FC4}"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CAD085-E8A6-8845-BD4E-CB4CCA059FC4}"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BCAD085-E8A6-8845-BD4E-CB4CCA059FC4}" type="datetimeFigureOut">
              <a:rPr lang="en-US" smtClean="0"/>
              <a:pPr/>
              <a:t>8/2/2025</a:t>
            </a:fld>
            <a:endParaRPr lang="en-US"/>
          </a:p>
        </p:txBody>
      </p:sp>
      <p:sp>
        <p:nvSpPr>
          <p:cNvPr id="15" name="Slide Number Placeholder 14"/>
          <p:cNvSpPr>
            <a:spLocks noGrp="1"/>
          </p:cNvSpPr>
          <p:nvPr>
            <p:ph type="sldNum" sz="quarter" idx="15"/>
          </p:nvPr>
        </p:nvSpPr>
        <p:spPr/>
        <p:txBody>
          <a:bodyPr/>
          <a:lstStyle>
            <a:lvl1pPr algn="ctr">
              <a:defRPr/>
            </a:lvl1pPr>
          </a:lstStyle>
          <a:p>
            <a:fld id="{C1FF6DA9-008F-8B48-92A6-B652298478B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CAD085-E8A6-8845-BD4E-CB4CCA059FC4}" type="datetimeFigureOut">
              <a:rPr lang="en-US" smtClean="0"/>
              <a:pPr/>
              <a:t>8/2/2025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CAD085-E8A6-8845-BD4E-CB4CCA059FC4}" type="datetimeFigureOut">
              <a:rPr lang="en-US" smtClean="0"/>
              <a:pPr/>
              <a:t>8/2/2025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C1FF6DA9-008F-8B48-92A6-B652298478B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pPr/>
              <a:t>8/2/2025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CAD085-E8A6-8845-BD4E-CB4CCA059FC4}" type="datetimeFigureOut">
              <a:rPr lang="en-US" smtClean="0"/>
              <a:pPr/>
              <a:t>8/2/2025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pPr/>
              <a:t>8/2/2025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BCAD085-E8A6-8845-BD4E-CB4CCA059FC4}" type="datetimeFigureOut">
              <a:rPr lang="en-US" smtClean="0"/>
              <a:pPr/>
              <a:t>8/2/2025</a:t>
            </a:fld>
            <a:endParaRPr lang="en-US"/>
          </a:p>
        </p:txBody>
      </p:sp>
      <p:sp>
        <p:nvSpPr>
          <p:cNvPr id="9" name="Slide Number Placeholder 8"/>
          <p:cNvSpPr>
            <a:spLocks noGrp="1"/>
          </p:cNvSpPr>
          <p:nvPr>
            <p:ph type="sldNum" sz="quarter" idx="15"/>
          </p:nvPr>
        </p:nvSpPr>
        <p:spPr/>
        <p:txBody>
          <a:bodyPr/>
          <a:lstStyle/>
          <a:p>
            <a:fld id="{C1FF6DA9-008F-8B48-92A6-B652298478B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BCAD085-E8A6-8845-BD4E-CB4CCA059FC4}" type="datetimeFigureOut">
              <a:rPr lang="en-US" smtClean="0"/>
              <a:pPr/>
              <a:t>8/2/2025</a:t>
            </a:fld>
            <a:endParaRPr lang="en-US"/>
          </a:p>
        </p:txBody>
      </p:sp>
      <p:sp>
        <p:nvSpPr>
          <p:cNvPr id="9" name="Slide Number Placeholder 8"/>
          <p:cNvSpPr>
            <a:spLocks noGrp="1"/>
          </p:cNvSpPr>
          <p:nvPr>
            <p:ph type="sldNum" sz="quarter" idx="11"/>
          </p:nvPr>
        </p:nvSpPr>
        <p:spPr/>
        <p:txBody>
          <a:bodyPr/>
          <a:lstStyle/>
          <a:p>
            <a:fld id="{C1FF6DA9-008F-8B48-92A6-B652298478B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CAD085-E8A6-8845-BD4E-CB4CCA059FC4}" type="datetimeFigureOut">
              <a:rPr lang="en-US" smtClean="0"/>
              <a:pPr/>
              <a:t>8/2/2025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1FF6DA9-008F-8B48-92A6-B652298478B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t>Presented by: Stick Vision India Pvt. Ltd.</a:t>
            </a:r>
          </a:p>
          <a:p>
            <a:r>
              <a:t>Owner: Aditya Singh Rajput</a:t>
            </a:r>
          </a:p>
          <a:p>
            <a:r>
              <a:t>Total Cost: ₹700 Crore</a:t>
            </a:r>
          </a:p>
        </p:txBody>
      </p:sp>
      <p:sp>
        <p:nvSpPr>
          <p:cNvPr id="2" name="Title 1"/>
          <p:cNvSpPr>
            <a:spLocks noGrp="1"/>
          </p:cNvSpPr>
          <p:nvPr>
            <p:ph type="ctrTitle"/>
          </p:nvPr>
        </p:nvSpPr>
        <p:spPr/>
        <p:txBody>
          <a:bodyPr/>
          <a:lstStyle/>
          <a:p>
            <a:r>
              <a:rPr smtClean="0">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Water Treatment Plant Project</a:t>
            </a:r>
            <a:endParaRPr dirty="0">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Chlorination, UV &amp; ozone</a:t>
            </a:r>
          </a:p>
          <a:p>
            <a:r>
              <a:t>Kills harmful microbes</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Disinfection</a:t>
            </a:r>
          </a:p>
        </p:txBody>
      </p:sp>
      <p:pic>
        <p:nvPicPr>
          <p:cNvPr id="4" name="Picture 3" descr="What is Disinfection in waste water treatment"/>
          <p:cNvPicPr/>
          <p:nvPr/>
        </p:nvPicPr>
        <p:blipFill>
          <a:blip r:embed="rId2"/>
          <a:srcRect/>
          <a:stretch>
            <a:fillRect/>
          </a:stretch>
        </p:blipFill>
        <p:spPr bwMode="auto">
          <a:xfrm>
            <a:off x="1005840" y="3098801"/>
            <a:ext cx="7264399" cy="29972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Chlorine</a:t>
            </a:r>
          </a:p>
          <a:p>
            <a:r>
              <a:t>Alum</a:t>
            </a:r>
          </a:p>
          <a:p>
            <a:r>
              <a:t>Ozone</a:t>
            </a:r>
          </a:p>
          <a:p>
            <a:r>
              <a:t>Fluoride (if required)</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Chemical Usage</a:t>
            </a:r>
          </a:p>
        </p:txBody>
      </p:sp>
      <p:pic>
        <p:nvPicPr>
          <p:cNvPr id="4" name="Picture 3" descr="Chemical Water Treatment - an overview | ScienceDirect Topics"/>
          <p:cNvPicPr/>
          <p:nvPr/>
        </p:nvPicPr>
        <p:blipFill>
          <a:blip r:embed="rId2"/>
          <a:srcRect/>
          <a:stretch>
            <a:fillRect/>
          </a:stretch>
        </p:blipFill>
        <p:spPr bwMode="auto">
          <a:xfrm>
            <a:off x="4216401" y="2960308"/>
            <a:ext cx="4275720" cy="27496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Clean water tanks</a:t>
            </a:r>
          </a:p>
          <a:p>
            <a:r>
              <a:t>Pipe distribution networks</a:t>
            </a:r>
          </a:p>
          <a:p>
            <a:r>
              <a:t>24/7 supply system</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Storage &amp; Distribution</a:t>
            </a:r>
          </a:p>
        </p:txBody>
      </p:sp>
      <p:pic>
        <p:nvPicPr>
          <p:cNvPr id="4" name="Picture 3" descr="Choosing the Right Water Storage for Your Community | HR Green, Inc."/>
          <p:cNvPicPr/>
          <p:nvPr/>
        </p:nvPicPr>
        <p:blipFill>
          <a:blip r:embed="rId2"/>
          <a:srcRect/>
          <a:stretch>
            <a:fillRect/>
          </a:stretch>
        </p:blipFill>
        <p:spPr bwMode="auto">
          <a:xfrm>
            <a:off x="3830320" y="3515360"/>
            <a:ext cx="4505081" cy="258064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Real-time water testing</a:t>
            </a:r>
          </a:p>
          <a:p>
            <a:r>
              <a:t>AI-based quality alerts</a:t>
            </a:r>
          </a:p>
          <a:p>
            <a:r>
              <a:rPr/>
              <a:t>ISO-certified </a:t>
            </a:r>
            <a:r>
              <a:rPr smtClean="0"/>
              <a:t>labs</a:t>
            </a:r>
            <a:r>
              <a:rPr lang="en-US" dirty="0" smtClean="0"/>
              <a:t> </a:t>
            </a:r>
            <a:endParaRP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Quality Control</a:t>
            </a:r>
          </a:p>
        </p:txBody>
      </p:sp>
      <p:pic>
        <p:nvPicPr>
          <p:cNvPr id="4" name="Picture 3" descr="Laboratory Water Purification Technologies and Their Advantages"/>
          <p:cNvPicPr/>
          <p:nvPr/>
        </p:nvPicPr>
        <p:blipFill>
          <a:blip r:embed="rId2"/>
          <a:srcRect/>
          <a:stretch>
            <a:fillRect/>
          </a:stretch>
        </p:blipFill>
        <p:spPr bwMode="auto">
          <a:xfrm>
            <a:off x="3647440" y="3521710"/>
            <a:ext cx="4383138" cy="257429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Pump stations</a:t>
            </a:r>
          </a:p>
          <a:p>
            <a:r>
              <a:t>Pressure maintenance</a:t>
            </a:r>
          </a:p>
          <a:p>
            <a:r>
              <a:t>Leak </a:t>
            </a:r>
            <a:r>
              <a:rPr/>
              <a:t>detection </a:t>
            </a:r>
            <a:r>
              <a:rPr smtClean="0"/>
              <a:t>systems</a:t>
            </a:r>
            <a:r>
              <a:rPr lang="en-US" dirty="0" smtClean="0"/>
              <a:t> </a:t>
            </a:r>
            <a:endParaRP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Distribution Process</a:t>
            </a:r>
          </a:p>
        </p:txBody>
      </p:sp>
      <p:pic>
        <p:nvPicPr>
          <p:cNvPr id="4" name="Picture 3" descr="Water Distribution System - Its Design, Types, &amp; Requirements."/>
          <p:cNvPicPr/>
          <p:nvPr/>
        </p:nvPicPr>
        <p:blipFill>
          <a:blip r:embed="rId2"/>
          <a:srcRect/>
          <a:stretch>
            <a:fillRect/>
          </a:stretch>
        </p:blipFill>
        <p:spPr bwMode="auto">
          <a:xfrm>
            <a:off x="1087120" y="3779521"/>
            <a:ext cx="7113656" cy="245872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Treated before discharge</a:t>
            </a:r>
          </a:p>
          <a:p>
            <a:r>
              <a:t>Used for irrigation &amp; cleaning</a:t>
            </a:r>
          </a:p>
          <a:p>
            <a:r>
              <a:t>Sludge converted to biofuel</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Waste Water Disposal</a:t>
            </a:r>
          </a:p>
        </p:txBody>
      </p:sp>
      <p:pic>
        <p:nvPicPr>
          <p:cNvPr id="4" name="Picture 3" descr="What is Sewage Treatment Plant?"/>
          <p:cNvPicPr/>
          <p:nvPr/>
        </p:nvPicPr>
        <p:blipFill>
          <a:blip r:embed="rId2"/>
          <a:srcRect/>
          <a:stretch>
            <a:fillRect/>
          </a:stretch>
        </p:blipFill>
        <p:spPr bwMode="auto">
          <a:xfrm>
            <a:off x="1036320" y="3728720"/>
            <a:ext cx="7061200" cy="218440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Fully automated monitoring</a:t>
            </a:r>
          </a:p>
          <a:p>
            <a:r>
              <a:t>IoT &amp; sensors installed</a:t>
            </a:r>
          </a:p>
          <a:p>
            <a:r>
              <a:t>Emergency alert systems</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Safety &amp; Automation</a:t>
            </a:r>
          </a:p>
        </p:txBody>
      </p:sp>
      <p:pic>
        <p:nvPicPr>
          <p:cNvPr id="4" name="Picture 3" descr="Pilz is at home in every industry - Pilz IN"/>
          <p:cNvPicPr/>
          <p:nvPr/>
        </p:nvPicPr>
        <p:blipFill>
          <a:blip r:embed="rId2"/>
          <a:srcRect/>
          <a:stretch>
            <a:fillRect/>
          </a:stretch>
        </p:blipFill>
        <p:spPr bwMode="auto">
          <a:xfrm>
            <a:off x="1158240" y="3759200"/>
            <a:ext cx="6725920" cy="2336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Total Staff: 2000</a:t>
            </a:r>
          </a:p>
          <a:p>
            <a:r>
              <a:t>Engineers: 20</a:t>
            </a:r>
          </a:p>
          <a:p>
            <a:r>
              <a:t>Scientists: 20</a:t>
            </a:r>
          </a:p>
          <a:p>
            <a:r>
              <a:t>Doctors: 24/7 on board</a:t>
            </a:r>
          </a:p>
          <a:p>
            <a:r>
              <a:t>Medical Camp: Available on ship</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Team &amp; Facilities</a:t>
            </a:r>
          </a:p>
        </p:txBody>
      </p:sp>
      <p:pic>
        <p:nvPicPr>
          <p:cNvPr id="4" name="Picture 3" descr="Environmental Training: How to Get Your Team Onboard"/>
          <p:cNvPicPr/>
          <p:nvPr/>
        </p:nvPicPr>
        <p:blipFill>
          <a:blip r:embed="rId2"/>
          <a:srcRect/>
          <a:stretch>
            <a:fillRect/>
          </a:stretch>
        </p:blipFill>
        <p:spPr bwMode="auto">
          <a:xfrm>
            <a:off x="5273040" y="1801586"/>
            <a:ext cx="3285723" cy="200841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a:p>
          <a:p>
            <a:r>
              <a:t>1 Liter Water = ₹1000 in India</a:t>
            </a:r>
          </a:p>
          <a:p>
            <a:r>
              <a:t>America – ₹3500</a:t>
            </a:r>
          </a:p>
          <a:p>
            <a:r>
              <a:t>Singapore – ₹3000</a:t>
            </a:r>
          </a:p>
          <a:p>
            <a:r>
              <a:t>China – ₹900</a:t>
            </a:r>
          </a:p>
          <a:p>
            <a:r>
              <a:t>Russia – ₹750</a:t>
            </a:r>
          </a:p>
          <a:p>
            <a:r>
              <a:t>Brazil – ₹850</a:t>
            </a:r>
          </a:p>
          <a:p>
            <a:r>
              <a:t>Canada – ₹3200</a:t>
            </a:r>
          </a:p>
          <a:p>
            <a:r>
              <a:t>Australia – ₹2800</a:t>
            </a:r>
          </a:p>
          <a:p>
            <a:r>
              <a:t>Japan – ₹3100</a:t>
            </a:r>
          </a:p>
          <a:p>
            <a:r>
              <a:t>Mexico – ₹880</a:t>
            </a:r>
          </a:p>
          <a:p>
            <a:r>
              <a:t>France – ₹3300</a:t>
            </a:r>
          </a:p>
        </p:txBody>
      </p:sp>
      <p:sp>
        <p:nvSpPr>
          <p:cNvPr id="2" name="Title 1"/>
          <p:cNvSpPr>
            <a:spLocks noGrp="1"/>
          </p:cNvSpPr>
          <p:nvPr>
            <p:ph type="title"/>
          </p:nvPr>
        </p:nvSpPr>
        <p:spPr/>
        <p:txBody>
          <a:bodyPr>
            <a:normAutofit/>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Cost of Water – Global Comparison</a:t>
            </a:r>
          </a:p>
        </p:txBody>
      </p:sp>
      <p:pic>
        <p:nvPicPr>
          <p:cNvPr id="4" name="Picture 3" descr="Highest Water Prices in the World - Daily Scandinavian"/>
          <p:cNvPicPr/>
          <p:nvPr/>
        </p:nvPicPr>
        <p:blipFill>
          <a:blip r:embed="rId2"/>
          <a:srcRect/>
          <a:stretch>
            <a:fillRect/>
          </a:stretch>
        </p:blipFill>
        <p:spPr bwMode="auto">
          <a:xfrm>
            <a:off x="4216401" y="2458720"/>
            <a:ext cx="4245700" cy="363728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₹700 Cr investment</a:t>
            </a:r>
          </a:p>
          <a:p>
            <a:r>
              <a:t>Eco-friendly &amp; smart plant</a:t>
            </a:r>
          </a:p>
          <a:p>
            <a:r>
              <a:t>Round-the-clock support</a:t>
            </a:r>
          </a:p>
          <a:p>
            <a:r>
              <a:t>International safety standards</a:t>
            </a:r>
          </a:p>
          <a:p>
            <a:r>
              <a:t>Public &amp; government collaboration</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Total Project Summary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Ensures safe and clean drinking water</a:t>
            </a:r>
          </a:p>
          <a:p>
            <a:r>
              <a:t>Prevents waterborne diseases</a:t>
            </a:r>
          </a:p>
          <a:p>
            <a:r>
              <a:t>Supports agriculture &amp; industry</a:t>
            </a:r>
          </a:p>
          <a:p>
            <a:r>
              <a:t>Maintains environmental balance</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Introduction &amp; Importance</a:t>
            </a:r>
          </a:p>
        </p:txBody>
      </p:sp>
      <p:pic>
        <p:nvPicPr>
          <p:cNvPr id="8" name="Picture 7" descr="Aerial view of modern water cleaning facility at urban wastewater treatment plant. Purification process of removing undesirable chemicals, suspended solids and gases from contaminated liquid Aerial view of modern water cleaning facility at urban wastewater treatment plant. Purification process of removing undesirable chemicals, suspended solids and gases from contaminated liquid. water treatment plant stock pictures, royalty-free photos &amp; images"/>
          <p:cNvPicPr/>
          <p:nvPr/>
        </p:nvPicPr>
        <p:blipFill>
          <a:blip r:embed="rId2"/>
          <a:srcRect/>
          <a:stretch>
            <a:fillRect/>
          </a:stretch>
        </p:blipFill>
        <p:spPr bwMode="auto">
          <a:xfrm>
            <a:off x="6334760" y="4109466"/>
            <a:ext cx="2173986" cy="198653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2596896"/>
            <a:ext cx="6347714" cy="3444467"/>
          </a:xfrm>
        </p:spPr>
        <p:txBody>
          <a:bodyPr>
            <a:normAutofit lnSpcReduction="10000"/>
          </a:bodyPr>
          <a:lstStyle/>
          <a:p>
            <a:r>
              <a:rPr lang="en-US" dirty="0" smtClean="0"/>
              <a:t>COMPANY OWNER </a:t>
            </a:r>
            <a:r>
              <a:rPr lang="en-US" dirty="0" smtClean="0"/>
              <a:t>: </a:t>
            </a:r>
            <a:r>
              <a:rPr lang="en-US" dirty="0" err="1" smtClean="0"/>
              <a:t>Aditya</a:t>
            </a:r>
            <a:r>
              <a:rPr lang="en-US" dirty="0" smtClean="0"/>
              <a:t> </a:t>
            </a:r>
            <a:r>
              <a:rPr lang="en-US" dirty="0" smtClean="0"/>
              <a:t>S</a:t>
            </a:r>
            <a:r>
              <a:rPr lang="en-US" dirty="0" smtClean="0"/>
              <a:t>ingh </a:t>
            </a:r>
            <a:r>
              <a:rPr lang="en-US" dirty="0" err="1" smtClean="0"/>
              <a:t>R</a:t>
            </a:r>
            <a:r>
              <a:rPr lang="en-US" dirty="0" err="1" smtClean="0"/>
              <a:t>ajput</a:t>
            </a:r>
            <a:r>
              <a:rPr lang="en-US" dirty="0" smtClean="0"/>
              <a:t> </a:t>
            </a:r>
          </a:p>
          <a:p>
            <a:r>
              <a:rPr lang="en-US" dirty="0" smtClean="0"/>
              <a:t>PROJECT COST : 700CR</a:t>
            </a:r>
          </a:p>
          <a:p>
            <a:r>
              <a:rPr lang="en-US" dirty="0" smtClean="0"/>
              <a:t>PROJECT LOUNCHED : Stick Vision India </a:t>
            </a:r>
            <a:r>
              <a:rPr lang="en-US" dirty="0" err="1" smtClean="0"/>
              <a:t>Pvt</a:t>
            </a:r>
            <a:r>
              <a:rPr lang="en-US" dirty="0" smtClean="0"/>
              <a:t> Ltd</a:t>
            </a:r>
          </a:p>
          <a:p>
            <a:r>
              <a:rPr lang="en-US" dirty="0" smtClean="0"/>
              <a:t>WORK COLABORATION : we launched our water project  in different country with the help of </a:t>
            </a:r>
            <a:r>
              <a:rPr lang="en-US" dirty="0" err="1" smtClean="0"/>
              <a:t>dubai</a:t>
            </a:r>
            <a:r>
              <a:rPr lang="en-US" dirty="0" smtClean="0"/>
              <a:t> government. </a:t>
            </a:r>
          </a:p>
          <a:p>
            <a:endParaRPr lang="en-US" dirty="0" smtClean="0"/>
          </a:p>
          <a:p>
            <a:pPr>
              <a:buNone/>
            </a:pPr>
            <a:endParaRPr lang="en-US" dirty="0" smtClean="0"/>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Thank You / Launch Info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Rivers</a:t>
            </a:r>
          </a:p>
          <a:p>
            <a:r>
              <a:t>Lakes</a:t>
            </a:r>
          </a:p>
          <a:p>
            <a:r>
              <a:t>Groundwater</a:t>
            </a:r>
          </a:p>
          <a:p>
            <a:r>
              <a:t>Rainwater harvesting</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Source of Raw Water</a:t>
            </a:r>
          </a:p>
        </p:txBody>
      </p:sp>
      <p:sp>
        <p:nvSpPr>
          <p:cNvPr id="18434" name="AutoShape 2" descr="Sources of water | Uses of wate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Sources of water | Uses of wate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Sources of water | Uses of wate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0" name="AutoShape 8" descr="Rain On Lake Royalty-Free Imag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2" name="AutoShape 10" descr="Rain On Lake Royalty-Free Imag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4" name="AutoShape 12" descr="Rain On Lake Royalty-Free Imag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6" name="AutoShape 14" descr="Rain On Lake Royalty-Free Imag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48" name="AutoShape 16" descr="Rain On Lake Royalty-Free Imag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0" name="AutoShape 18" descr="Rain On Lake Royalty-Free Imag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2" name="AutoShape 20" descr="Rain On Lake Royalty-Free Imag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54" name="AutoShape 22" descr="Rain On Lake Royalty-Free Images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164+ Thousand Rain On Lake Royalty-Free Images, Stock Photos &amp; Pictures |  Shutterstock"/>
          <p:cNvPicPr/>
          <p:nvPr/>
        </p:nvPicPr>
        <p:blipFill>
          <a:blip r:embed="rId2"/>
          <a:srcRect/>
          <a:stretch>
            <a:fillRect/>
          </a:stretch>
        </p:blipFill>
        <p:spPr bwMode="auto">
          <a:xfrm>
            <a:off x="6121129" y="1650543"/>
            <a:ext cx="2090056" cy="1295858"/>
          </a:xfrm>
          <a:prstGeom prst="rect">
            <a:avLst/>
          </a:prstGeom>
          <a:noFill/>
          <a:ln w="9525">
            <a:noFill/>
            <a:miter lim="800000"/>
            <a:headEnd/>
            <a:tailEnd/>
          </a:ln>
        </p:spPr>
      </p:pic>
      <p:pic>
        <p:nvPicPr>
          <p:cNvPr id="17" name="Picture 16" descr="52 of the Most Colorful Lakes and Rivers in the World | Color Meanings"/>
          <p:cNvPicPr/>
          <p:nvPr/>
        </p:nvPicPr>
        <p:blipFill>
          <a:blip r:embed="rId3"/>
          <a:srcRect/>
          <a:stretch>
            <a:fillRect/>
          </a:stretch>
        </p:blipFill>
        <p:spPr bwMode="auto">
          <a:xfrm>
            <a:off x="6121129" y="3107690"/>
            <a:ext cx="2090056" cy="1394460"/>
          </a:xfrm>
          <a:prstGeom prst="rect">
            <a:avLst/>
          </a:prstGeom>
          <a:noFill/>
          <a:ln w="9525">
            <a:noFill/>
            <a:miter lim="800000"/>
            <a:headEnd/>
            <a:tailEnd/>
          </a:ln>
        </p:spPr>
      </p:pic>
      <p:pic>
        <p:nvPicPr>
          <p:cNvPr id="18" name="Picture 17" descr="636,026 River Pond Stock Photos - Free &amp; Royalty-Free Stock Photos from  Dreamstime"/>
          <p:cNvPicPr/>
          <p:nvPr/>
        </p:nvPicPr>
        <p:blipFill>
          <a:blip r:embed="rId4"/>
          <a:srcRect/>
          <a:stretch>
            <a:fillRect/>
          </a:stretch>
        </p:blipFill>
        <p:spPr bwMode="auto">
          <a:xfrm>
            <a:off x="6121130" y="4683760"/>
            <a:ext cx="2090056" cy="141224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a:p>
          <a:p>
            <a:r>
              <a:t>1. Screening</a:t>
            </a:r>
          </a:p>
          <a:p>
            <a:r>
              <a:t>2. Sedimentation</a:t>
            </a:r>
          </a:p>
          <a:p>
            <a:r>
              <a:t>3. Coagulation &amp; Flocculation</a:t>
            </a:r>
          </a:p>
          <a:p>
            <a:r>
              <a:t>4. Filtration</a:t>
            </a:r>
          </a:p>
          <a:p>
            <a:r>
              <a:t>5. Desalination</a:t>
            </a:r>
          </a:p>
          <a:p>
            <a:r>
              <a:t>6. Disinfection</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Stages of Water Treatment</a:t>
            </a:r>
          </a:p>
        </p:txBody>
      </p:sp>
      <p:pic>
        <p:nvPicPr>
          <p:cNvPr id="5" name="Picture 4" descr="Understanding Wastewater Treatment Plants | Cleantech"/>
          <p:cNvPicPr/>
          <p:nvPr/>
        </p:nvPicPr>
        <p:blipFill>
          <a:blip r:embed="rId2"/>
          <a:srcRect/>
          <a:stretch>
            <a:fillRect/>
          </a:stretch>
        </p:blipFill>
        <p:spPr bwMode="auto">
          <a:xfrm>
            <a:off x="3667760" y="3566160"/>
            <a:ext cx="4821007" cy="252984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Removes large debris</a:t>
            </a:r>
          </a:p>
          <a:p>
            <a:r>
              <a:t>Initial filtration</a:t>
            </a:r>
          </a:p>
          <a:p>
            <a:r>
              <a:t>Mesh screens used</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Screening Process</a:t>
            </a:r>
          </a:p>
        </p:txBody>
      </p:sp>
      <p:pic>
        <p:nvPicPr>
          <p:cNvPr id="4" name="Picture 3" descr="Everything to know about screening in wastewater treatment | JC France  Industrie"/>
          <p:cNvPicPr/>
          <p:nvPr/>
        </p:nvPicPr>
        <p:blipFill>
          <a:blip r:embed="rId2"/>
          <a:srcRect/>
          <a:stretch>
            <a:fillRect/>
          </a:stretch>
        </p:blipFill>
        <p:spPr bwMode="auto">
          <a:xfrm>
            <a:off x="4450080" y="2458090"/>
            <a:ext cx="3870959" cy="336359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Settles heavy particles</a:t>
            </a:r>
          </a:p>
          <a:p>
            <a:r>
              <a:t>Gravity-based tanks</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Sedimentation</a:t>
            </a:r>
          </a:p>
        </p:txBody>
      </p:sp>
      <p:pic>
        <p:nvPicPr>
          <p:cNvPr id="4" name="Picture 3" descr="Sedimentation In Water Treatment"/>
          <p:cNvPicPr/>
          <p:nvPr/>
        </p:nvPicPr>
        <p:blipFill>
          <a:blip r:embed="rId2"/>
          <a:srcRect/>
          <a:stretch>
            <a:fillRect/>
          </a:stretch>
        </p:blipFill>
        <p:spPr bwMode="auto">
          <a:xfrm>
            <a:off x="975360" y="3279425"/>
            <a:ext cx="7286625" cy="28165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Coagulants added (e.g., Alum)</a:t>
            </a:r>
          </a:p>
          <a:p>
            <a:r>
              <a:t>Forms flocs for easier removal</a:t>
            </a:r>
          </a:p>
        </p:txBody>
      </p:sp>
      <p:sp>
        <p:nvSpPr>
          <p:cNvPr id="2" name="Title 1"/>
          <p:cNvSpPr>
            <a:spLocks noGrp="1"/>
          </p:cNvSpPr>
          <p:nvPr>
            <p:ph type="title"/>
          </p:nvPr>
        </p:nvSpPr>
        <p:spPr/>
        <p:txBody>
          <a:bodyPr>
            <a:normAutofit/>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Coagulation &amp; Flocculation</a:t>
            </a:r>
          </a:p>
        </p:txBody>
      </p:sp>
      <p:pic>
        <p:nvPicPr>
          <p:cNvPr id="4" name="Picture 3" descr="When and where is coagulation and flocculation used"/>
          <p:cNvPicPr/>
          <p:nvPr/>
        </p:nvPicPr>
        <p:blipFill>
          <a:blip r:embed="rId2"/>
          <a:srcRect/>
          <a:stretch>
            <a:fillRect/>
          </a:stretch>
        </p:blipFill>
        <p:spPr bwMode="auto">
          <a:xfrm>
            <a:off x="1076960" y="3516313"/>
            <a:ext cx="7142480" cy="25796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Sand, gravel &amp; carbon filters</a:t>
            </a:r>
          </a:p>
          <a:p>
            <a:r>
              <a:t>Removes fine particles</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Filtration</a:t>
            </a:r>
          </a:p>
        </p:txBody>
      </p:sp>
      <p:pic>
        <p:nvPicPr>
          <p:cNvPr id="4" name="Picture 3" descr="DIY water filtration inspiration (water should be boiled after its filtered  just in case anything got through the filter) : r/solarpunk"/>
          <p:cNvPicPr/>
          <p:nvPr/>
        </p:nvPicPr>
        <p:blipFill>
          <a:blip r:embed="rId2"/>
          <a:srcRect/>
          <a:stretch>
            <a:fillRect/>
          </a:stretch>
        </p:blipFill>
        <p:spPr bwMode="auto">
          <a:xfrm>
            <a:off x="1178560" y="3261360"/>
            <a:ext cx="6603885" cy="267208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a:p>
          <a:p>
            <a:r>
              <a:t>Removes salt from seawater</a:t>
            </a:r>
          </a:p>
          <a:p>
            <a:r>
              <a:t>Reverse osmosis process</a:t>
            </a:r>
          </a:p>
        </p:txBody>
      </p:sp>
      <p:sp>
        <p:nvSpPr>
          <p:cNvPr id="2" name="Title 1"/>
          <p:cNvSpPr>
            <a:spLocks noGrp="1"/>
          </p:cNvSpPr>
          <p:nvPr>
            <p:ph type="title"/>
          </p:nvPr>
        </p:nvSpPr>
        <p:spPr/>
        <p:txBody>
          <a:bodyPr/>
          <a:lstStyle/>
          <a:p>
            <a:r>
              <a:rPr>
                <a:solidFill>
                  <a:schemeClr val="accent4">
                    <a:lumMod val="75000"/>
                  </a:schemeClr>
                </a:solidFill>
                <a:effectLst>
                  <a:glow rad="228600">
                    <a:schemeClr val="accent1">
                      <a:satMod val="175000"/>
                      <a:alpha val="40000"/>
                    </a:schemeClr>
                  </a:glow>
                  <a:outerShdw blurRad="50800" dist="38100" dir="5400000" algn="t" rotWithShape="0">
                    <a:prstClr val="black">
                      <a:alpha val="40000"/>
                    </a:prstClr>
                  </a:outerShdw>
                </a:effectLst>
              </a:rPr>
              <a:t>Desalination</a:t>
            </a:r>
          </a:p>
        </p:txBody>
      </p:sp>
      <p:pic>
        <p:nvPicPr>
          <p:cNvPr id="4" name="Picture 3" descr="Desalination Research — PSCI"/>
          <p:cNvPicPr/>
          <p:nvPr/>
        </p:nvPicPr>
        <p:blipFill>
          <a:blip r:embed="rId2"/>
          <a:srcRect/>
          <a:stretch>
            <a:fillRect/>
          </a:stretch>
        </p:blipFill>
        <p:spPr bwMode="auto">
          <a:xfrm>
            <a:off x="924560" y="3230880"/>
            <a:ext cx="7229475" cy="3048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3">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4093</TotalTime>
  <Words>343</Words>
  <Application>Microsoft Office PowerPoint</Application>
  <PresentationFormat>On-screen Show (4:3)</PresentationFormat>
  <Paragraphs>112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Water Treatment Plant Project</vt:lpstr>
      <vt:lpstr>Introduction &amp; Importance</vt:lpstr>
      <vt:lpstr>Source of Raw Water</vt:lpstr>
      <vt:lpstr>Stages of Water Treatment</vt:lpstr>
      <vt:lpstr>Screening Process</vt:lpstr>
      <vt:lpstr>Sedimentation</vt:lpstr>
      <vt:lpstr>Coagulation &amp; Flocculation</vt:lpstr>
      <vt:lpstr>Filtration</vt:lpstr>
      <vt:lpstr>Desalination</vt:lpstr>
      <vt:lpstr>Disinfection</vt:lpstr>
      <vt:lpstr>Chemical Usage</vt:lpstr>
      <vt:lpstr>Storage &amp; Distribution</vt:lpstr>
      <vt:lpstr>Quality Control</vt:lpstr>
      <vt:lpstr>Distribution Process</vt:lpstr>
      <vt:lpstr>Waste Water Disposal</vt:lpstr>
      <vt:lpstr>Safety &amp; Automation</vt:lpstr>
      <vt:lpstr>Team &amp; Facilities</vt:lpstr>
      <vt:lpstr>Cost of Water – Global Comparison</vt:lpstr>
      <vt:lpstr>Total Project Summary</vt:lpstr>
      <vt:lpstr>Thank You / Launch Info</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Treatment Plant Project</dc:title>
  <dc:creator>DELL</dc:creator>
  <dc:description>generated using python-pptx</dc:description>
  <cp:lastModifiedBy>DELL</cp:lastModifiedBy>
  <cp:revision>30</cp:revision>
  <dcterms:created xsi:type="dcterms:W3CDTF">2013-01-27T09:14:16Z</dcterms:created>
  <dcterms:modified xsi:type="dcterms:W3CDTF">2025-08-05T06:12:41Z</dcterms:modified>
</cp:coreProperties>
</file>